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60" r:id="rId8"/>
    <p:sldId id="263" r:id="rId9"/>
    <p:sldId id="264" r:id="rId10"/>
    <p:sldId id="261" r:id="rId11"/>
    <p:sldId id="262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F7B0-7738-4CA1-AD78-B10430AB9B29}" type="datetimeFigureOut">
              <a:rPr lang="nl-NL" smtClean="0"/>
              <a:pPr/>
              <a:t>29-12-2014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4EEF-89EE-4B30-B06D-4AF7B698B8E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5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Ventilatievoud</a:t>
            </a:r>
            <a:r>
              <a:rPr lang="nl-NL" dirty="0" smtClean="0"/>
              <a:t> is de</a:t>
            </a:r>
            <a:r>
              <a:rPr lang="nl-NL" baseline="0" dirty="0" smtClean="0"/>
              <a:t> hoeveelheid keren per uur dat de ruimte van verse lucht wordt voorzien</a:t>
            </a:r>
          </a:p>
          <a:p>
            <a:r>
              <a:rPr lang="nl-NL" baseline="0" dirty="0" err="1" smtClean="0"/>
              <a:t>Toedieningssyteem</a:t>
            </a:r>
            <a:r>
              <a:rPr lang="nl-NL" baseline="0" dirty="0" smtClean="0"/>
              <a:t> ( hier tube of masker)</a:t>
            </a:r>
          </a:p>
          <a:p>
            <a:r>
              <a:rPr lang="nl-NL" baseline="0" dirty="0" smtClean="0"/>
              <a:t>Peroperatief is tijdens de operatie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4EEF-89EE-4B30-B06D-4AF7B698B8E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39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dubbelmasker (dat neus en mond omsluit)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4EEF-89EE-4B30-B06D-4AF7B698B8E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44E8-51DE-4076-B406-6FCE412AFF7B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07C4-5612-47B3-BA5D-E7C5CA007CE4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AE80-EEA3-45AB-85CC-DFDAE5BA1413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9501-DD9E-4336-81B2-10ED95DDE06C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2062-57E0-4885-9643-A8D94A18DAEC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F9D5-E1CD-46AE-99F3-B526229B1F72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E78-5C22-4925-8BF4-B9BA7EAD7C2A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0B18-C7DF-47E3-B16D-5EE8CA292047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189-D74D-481B-8E27-A308B41320F8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88A1-A01E-4410-9436-F72417D765C2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619-B45E-47A2-AE13-C72DE7FE3EF0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l="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4AE5-3F2C-4DE9-B5DD-E516DD756F75}" type="datetime1">
              <a:rPr lang="nl-NL" smtClean="0"/>
              <a:pPr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1E89-8D8C-40C3-A824-ABBF2CEDE6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e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nl-NL" dirty="0" smtClean="0"/>
              <a:t>Onderzoek blootstelling aan </a:t>
            </a:r>
            <a:r>
              <a:rPr lang="nl-NL" dirty="0" err="1" smtClean="0"/>
              <a:t>isofluraan</a:t>
            </a:r>
            <a:r>
              <a:rPr lang="nl-NL" dirty="0" smtClean="0"/>
              <a:t> en ventilatie in Nederlandse </a:t>
            </a:r>
            <a:r>
              <a:rPr lang="nl-NL" dirty="0" err="1" smtClean="0"/>
              <a:t>DAP’s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Artikel </a:t>
            </a:r>
            <a:r>
              <a:rPr lang="nl-NL" dirty="0" err="1" smtClean="0"/>
              <a:t>TvD</a:t>
            </a:r>
            <a:r>
              <a:rPr lang="nl-NL" dirty="0" smtClean="0"/>
              <a:t> 1 </a:t>
            </a:r>
            <a:r>
              <a:rPr lang="nl-NL" dirty="0" err="1" smtClean="0"/>
              <a:t>sept</a:t>
            </a:r>
            <a:r>
              <a:rPr lang="nl-NL" dirty="0" smtClean="0"/>
              <a:t> 2010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Ri en E 1 va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479153" cy="633670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824" t="11109" r="18411" b="32402"/>
          <a:stretch>
            <a:fillRect/>
          </a:stretch>
        </p:blipFill>
        <p:spPr bwMode="auto">
          <a:xfrm>
            <a:off x="0" y="188640"/>
            <a:ext cx="914400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28" t="11137" r="18541" b="18859"/>
          <a:stretch>
            <a:fillRect/>
          </a:stretch>
        </p:blipFill>
        <p:spPr bwMode="auto">
          <a:xfrm>
            <a:off x="323528" y="22988"/>
            <a:ext cx="8388424" cy="68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36738" y="3649663"/>
            <a:ext cx="1463675" cy="273050"/>
          </a:xfrm>
          <a:custGeom>
            <a:avLst/>
            <a:gdLst>
              <a:gd name="T0" fmla="+- 0 5140 5100"/>
              <a:gd name="T1" fmla="*/ T0 w 4069"/>
              <a:gd name="T2" fmla="+- 0 10716 10140"/>
              <a:gd name="T3" fmla="*/ 10716 h 755"/>
              <a:gd name="T4" fmla="+- 0 5794 5100"/>
              <a:gd name="T5" fmla="*/ T4 w 4069"/>
              <a:gd name="T6" fmla="+- 0 10577 10140"/>
              <a:gd name="T7" fmla="*/ 10577 h 755"/>
              <a:gd name="T8" fmla="+- 0 8394 5100"/>
              <a:gd name="T9" fmla="*/ T8 w 4069"/>
              <a:gd name="T10" fmla="+- 0 10239 10140"/>
              <a:gd name="T11" fmla="*/ 10239 h 755"/>
              <a:gd name="T12" fmla="+- 0 9148 5100"/>
              <a:gd name="T13" fmla="*/ T12 w 4069"/>
              <a:gd name="T14" fmla="+- 0 10140 10140"/>
              <a:gd name="T15" fmla="*/ 10140 h 755"/>
              <a:gd name="T16" fmla="+- 0 9168 5100"/>
              <a:gd name="T17" fmla="*/ T16 w 4069"/>
              <a:gd name="T18" fmla="+- 0 10140 10140"/>
              <a:gd name="T19" fmla="*/ 10140 h 755"/>
              <a:gd name="T20" fmla="+- 0 5338 5100"/>
              <a:gd name="T21" fmla="*/ T20 w 4069"/>
              <a:gd name="T22" fmla="+- 0 10517 10140"/>
              <a:gd name="T23" fmla="*/ 10517 h 755"/>
              <a:gd name="T24" fmla="+- 0 5278 5100"/>
              <a:gd name="T25" fmla="*/ T24 w 4069"/>
              <a:gd name="T26" fmla="+- 0 10537 10140"/>
              <a:gd name="T27" fmla="*/ 10537 h 755"/>
              <a:gd name="T28" fmla="+- 0 5259 5100"/>
              <a:gd name="T29" fmla="*/ T28 w 4069"/>
              <a:gd name="T30" fmla="+- 0 10597 10140"/>
              <a:gd name="T31" fmla="*/ 10597 h 755"/>
              <a:gd name="T32" fmla="+- 0 5199 5100"/>
              <a:gd name="T33" fmla="*/ T32 w 4069"/>
              <a:gd name="T34" fmla="+- 0 10656 10140"/>
              <a:gd name="T35" fmla="*/ 10656 h 755"/>
              <a:gd name="T36" fmla="+- 0 5199 5100"/>
              <a:gd name="T37" fmla="*/ T36 w 4069"/>
              <a:gd name="T38" fmla="+- 0 10676 10140"/>
              <a:gd name="T39" fmla="*/ 10676 h 755"/>
              <a:gd name="T40" fmla="+- 0 5159 5100"/>
              <a:gd name="T41" fmla="*/ T40 w 4069"/>
              <a:gd name="T42" fmla="+- 0 10696 10140"/>
              <a:gd name="T43" fmla="*/ 10696 h 755"/>
              <a:gd name="T44" fmla="+- 0 5159 5100"/>
              <a:gd name="T45" fmla="*/ T44 w 4069"/>
              <a:gd name="T46" fmla="+- 0 10735 10140"/>
              <a:gd name="T47" fmla="*/ 10735 h 755"/>
              <a:gd name="T48" fmla="+- 0 5159 5100"/>
              <a:gd name="T49" fmla="*/ T48 w 4069"/>
              <a:gd name="T50" fmla="+- 0 10775 10140"/>
              <a:gd name="T51" fmla="*/ 10775 h 755"/>
              <a:gd name="T52" fmla="+- 0 5239 5100"/>
              <a:gd name="T53" fmla="*/ T52 w 4069"/>
              <a:gd name="T54" fmla="+- 0 10795 10140"/>
              <a:gd name="T55" fmla="*/ 10795 h 755"/>
              <a:gd name="T56" fmla="+- 0 5417 5100"/>
              <a:gd name="T57" fmla="*/ T56 w 4069"/>
              <a:gd name="T58" fmla="+- 0 10815 10140"/>
              <a:gd name="T59" fmla="*/ 10815 h 755"/>
              <a:gd name="T60" fmla="+- 0 5497 5100"/>
              <a:gd name="T61" fmla="*/ T60 w 4069"/>
              <a:gd name="T62" fmla="+- 0 10835 10140"/>
              <a:gd name="T63" fmla="*/ 10835 h 755"/>
              <a:gd name="T64" fmla="+- 0 5576 5100"/>
              <a:gd name="T65" fmla="*/ T64 w 4069"/>
              <a:gd name="T66" fmla="+- 0 10835 10140"/>
              <a:gd name="T67" fmla="*/ 10835 h 755"/>
              <a:gd name="T68" fmla="+- 0 5278 5100"/>
              <a:gd name="T69" fmla="*/ T68 w 4069"/>
              <a:gd name="T70" fmla="+- 0 10537 10140"/>
              <a:gd name="T71" fmla="*/ 10537 h 755"/>
              <a:gd name="T72" fmla="+- 0 5298 5100"/>
              <a:gd name="T73" fmla="*/ T72 w 4069"/>
              <a:gd name="T74" fmla="+- 0 10438 10140"/>
              <a:gd name="T75" fmla="*/ 10438 h 755"/>
              <a:gd name="T76" fmla="+- 0 5358 5100"/>
              <a:gd name="T77" fmla="*/ T76 w 4069"/>
              <a:gd name="T78" fmla="+- 0 10378 10140"/>
              <a:gd name="T79" fmla="*/ 10378 h 755"/>
              <a:gd name="T80" fmla="+- 0 5398 5100"/>
              <a:gd name="T81" fmla="*/ T80 w 4069"/>
              <a:gd name="T82" fmla="+- 0 10378 10140"/>
              <a:gd name="T83" fmla="*/ 10378 h 755"/>
              <a:gd name="T84" fmla="+- 0 5437 5100"/>
              <a:gd name="T85" fmla="*/ T84 w 4069"/>
              <a:gd name="T86" fmla="+- 0 10339 10140"/>
              <a:gd name="T87" fmla="*/ 10339 h 755"/>
              <a:gd name="T88" fmla="+- 0 5497 5100"/>
              <a:gd name="T89" fmla="*/ T88 w 4069"/>
              <a:gd name="T90" fmla="+- 0 10299 10140"/>
              <a:gd name="T91" fmla="*/ 10299 h 755"/>
              <a:gd name="T92" fmla="+- 0 5457 5100"/>
              <a:gd name="T93" fmla="*/ T92 w 4069"/>
              <a:gd name="T94" fmla="+- 0 10339 10140"/>
              <a:gd name="T95" fmla="*/ 10339 h 755"/>
              <a:gd name="T96" fmla="+- 0 5378 5100"/>
              <a:gd name="T97" fmla="*/ T96 w 4069"/>
              <a:gd name="T98" fmla="+- 0 10398 10140"/>
              <a:gd name="T99" fmla="*/ 10398 h 755"/>
              <a:gd name="T100" fmla="+- 0 5338 5100"/>
              <a:gd name="T101" fmla="*/ T100 w 4069"/>
              <a:gd name="T102" fmla="+- 0 10458 10140"/>
              <a:gd name="T103" fmla="*/ 10458 h 755"/>
              <a:gd name="T104" fmla="+- 0 5259 5100"/>
              <a:gd name="T105" fmla="*/ T104 w 4069"/>
              <a:gd name="T106" fmla="+- 0 10478 10140"/>
              <a:gd name="T107" fmla="*/ 10478 h 755"/>
              <a:gd name="T108" fmla="+- 0 5219 5100"/>
              <a:gd name="T109" fmla="*/ T108 w 4069"/>
              <a:gd name="T110" fmla="+- 0 10517 10140"/>
              <a:gd name="T111" fmla="*/ 10517 h 755"/>
              <a:gd name="T112" fmla="+- 0 5179 5100"/>
              <a:gd name="T113" fmla="*/ T112 w 4069"/>
              <a:gd name="T114" fmla="+- 0 10557 10140"/>
              <a:gd name="T115" fmla="*/ 10557 h 755"/>
              <a:gd name="T116" fmla="+- 0 5140 5100"/>
              <a:gd name="T117" fmla="*/ T116 w 4069"/>
              <a:gd name="T118" fmla="+- 0 10597 10140"/>
              <a:gd name="T119" fmla="*/ 10597 h 755"/>
              <a:gd name="T120" fmla="+- 0 5120 5100"/>
              <a:gd name="T121" fmla="*/ T120 w 4069"/>
              <a:gd name="T122" fmla="+- 0 10795 10140"/>
              <a:gd name="T123" fmla="*/ 10795 h 755"/>
              <a:gd name="T124" fmla="+- 0 5259 5100"/>
              <a:gd name="T125" fmla="*/ T124 w 4069"/>
              <a:gd name="T126" fmla="+- 0 10815 10140"/>
              <a:gd name="T127" fmla="*/ 10815 h 755"/>
              <a:gd name="T128" fmla="+- 0 5378 5100"/>
              <a:gd name="T129" fmla="*/ T128 w 4069"/>
              <a:gd name="T130" fmla="+- 0 10835 10140"/>
              <a:gd name="T131" fmla="*/ 10835 h 755"/>
              <a:gd name="T132" fmla="+- 0 5457 5100"/>
              <a:gd name="T133" fmla="*/ T132 w 4069"/>
              <a:gd name="T134" fmla="+- 0 10855 10140"/>
              <a:gd name="T135" fmla="*/ 10855 h 755"/>
              <a:gd name="T136" fmla="+- 0 5536 5100"/>
              <a:gd name="T137" fmla="*/ T136 w 4069"/>
              <a:gd name="T138" fmla="+- 0 10874 10140"/>
              <a:gd name="T139" fmla="*/ 10874 h 755"/>
              <a:gd name="T140" fmla="+- 0 5576 5100"/>
              <a:gd name="T141" fmla="*/ T140 w 4069"/>
              <a:gd name="T142" fmla="+- 0 10894 10140"/>
              <a:gd name="T143" fmla="*/ 10894 h 755"/>
              <a:gd name="T144" fmla="+- 0 5100 5100"/>
              <a:gd name="T145" fmla="*/ T144 w 4069"/>
              <a:gd name="T146" fmla="+- 0 10735 10140"/>
              <a:gd name="T147" fmla="*/ 10735 h 755"/>
              <a:gd name="T148" fmla="+- 0 5120 5100"/>
              <a:gd name="T149" fmla="*/ T148 w 4069"/>
              <a:gd name="T150" fmla="+- 0 10656 10140"/>
              <a:gd name="T151" fmla="*/ 10656 h 755"/>
              <a:gd name="T152" fmla="+- 0 5179 5100"/>
              <a:gd name="T153" fmla="*/ T152 w 4069"/>
              <a:gd name="T154" fmla="+- 0 10597 10140"/>
              <a:gd name="T155" fmla="*/ 10597 h 755"/>
              <a:gd name="T156" fmla="+- 0 5219 5100"/>
              <a:gd name="T157" fmla="*/ T156 w 4069"/>
              <a:gd name="T158" fmla="+- 0 10557 10140"/>
              <a:gd name="T159" fmla="*/ 10557 h 7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4069" h="755" extrusionOk="0">
                <a:moveTo>
                  <a:pt x="40" y="576"/>
                </a:moveTo>
                <a:cubicBezTo>
                  <a:pt x="256" y="523"/>
                  <a:pt x="471" y="474"/>
                  <a:pt x="694" y="437"/>
                </a:cubicBezTo>
                <a:cubicBezTo>
                  <a:pt x="1551" y="297"/>
                  <a:pt x="2433" y="204"/>
                  <a:pt x="3294" y="99"/>
                </a:cubicBezTo>
                <a:cubicBezTo>
                  <a:pt x="3546" y="68"/>
                  <a:pt x="3797" y="35"/>
                  <a:pt x="4048" y="0"/>
                </a:cubicBezTo>
                <a:cubicBezTo>
                  <a:pt x="4055" y="0"/>
                  <a:pt x="4061" y="0"/>
                  <a:pt x="4068" y="0"/>
                </a:cubicBezTo>
              </a:path>
              <a:path w="4069" h="755" extrusionOk="0">
                <a:moveTo>
                  <a:pt x="238" y="377"/>
                </a:moveTo>
                <a:cubicBezTo>
                  <a:pt x="214" y="383"/>
                  <a:pt x="202" y="391"/>
                  <a:pt x="178" y="397"/>
                </a:cubicBezTo>
                <a:cubicBezTo>
                  <a:pt x="172" y="421"/>
                  <a:pt x="165" y="433"/>
                  <a:pt x="159" y="457"/>
                </a:cubicBezTo>
                <a:cubicBezTo>
                  <a:pt x="134" y="465"/>
                  <a:pt x="113" y="477"/>
                  <a:pt x="99" y="516"/>
                </a:cubicBezTo>
                <a:cubicBezTo>
                  <a:pt x="99" y="523"/>
                  <a:pt x="99" y="529"/>
                  <a:pt x="99" y="536"/>
                </a:cubicBezTo>
                <a:cubicBezTo>
                  <a:pt x="67" y="547"/>
                  <a:pt x="91" y="545"/>
                  <a:pt x="59" y="556"/>
                </a:cubicBezTo>
                <a:cubicBezTo>
                  <a:pt x="59" y="576"/>
                  <a:pt x="59" y="582"/>
                  <a:pt x="59" y="595"/>
                </a:cubicBezTo>
              </a:path>
              <a:path w="4069" h="755" extrusionOk="0">
                <a:moveTo>
                  <a:pt x="59" y="635"/>
                </a:moveTo>
                <a:cubicBezTo>
                  <a:pt x="96" y="635"/>
                  <a:pt x="106" y="651"/>
                  <a:pt x="139" y="655"/>
                </a:cubicBezTo>
                <a:cubicBezTo>
                  <a:pt x="204" y="662"/>
                  <a:pt x="261" y="658"/>
                  <a:pt x="317" y="675"/>
                </a:cubicBezTo>
                <a:cubicBezTo>
                  <a:pt x="343" y="683"/>
                  <a:pt x="372" y="692"/>
                  <a:pt x="397" y="695"/>
                </a:cubicBezTo>
                <a:cubicBezTo>
                  <a:pt x="423" y="698"/>
                  <a:pt x="450" y="695"/>
                  <a:pt x="476" y="695"/>
                </a:cubicBezTo>
              </a:path>
              <a:path w="4069" h="755" extrusionOk="0">
                <a:moveTo>
                  <a:pt x="178" y="397"/>
                </a:moveTo>
                <a:cubicBezTo>
                  <a:pt x="178" y="367"/>
                  <a:pt x="165" y="314"/>
                  <a:pt x="198" y="298"/>
                </a:cubicBezTo>
                <a:cubicBezTo>
                  <a:pt x="228" y="283"/>
                  <a:pt x="212" y="253"/>
                  <a:pt x="258" y="238"/>
                </a:cubicBezTo>
                <a:cubicBezTo>
                  <a:pt x="278" y="238"/>
                  <a:pt x="285" y="238"/>
                  <a:pt x="298" y="238"/>
                </a:cubicBezTo>
                <a:cubicBezTo>
                  <a:pt x="298" y="182"/>
                  <a:pt x="302" y="218"/>
                  <a:pt x="337" y="199"/>
                </a:cubicBezTo>
                <a:cubicBezTo>
                  <a:pt x="371" y="180"/>
                  <a:pt x="369" y="168"/>
                  <a:pt x="397" y="159"/>
                </a:cubicBezTo>
                <a:cubicBezTo>
                  <a:pt x="387" y="189"/>
                  <a:pt x="380" y="183"/>
                  <a:pt x="357" y="199"/>
                </a:cubicBezTo>
                <a:cubicBezTo>
                  <a:pt x="345" y="208"/>
                  <a:pt x="280" y="255"/>
                  <a:pt x="278" y="258"/>
                </a:cubicBezTo>
                <a:cubicBezTo>
                  <a:pt x="269" y="272"/>
                  <a:pt x="263" y="305"/>
                  <a:pt x="238" y="318"/>
                </a:cubicBezTo>
                <a:cubicBezTo>
                  <a:pt x="220" y="327"/>
                  <a:pt x="171" y="319"/>
                  <a:pt x="159" y="338"/>
                </a:cubicBezTo>
                <a:cubicBezTo>
                  <a:pt x="141" y="365"/>
                  <a:pt x="133" y="359"/>
                  <a:pt x="119" y="377"/>
                </a:cubicBezTo>
                <a:cubicBezTo>
                  <a:pt x="113" y="385"/>
                  <a:pt x="81" y="413"/>
                  <a:pt x="79" y="417"/>
                </a:cubicBezTo>
                <a:cubicBezTo>
                  <a:pt x="65" y="445"/>
                  <a:pt x="75" y="448"/>
                  <a:pt x="40" y="457"/>
                </a:cubicBezTo>
              </a:path>
              <a:path w="4069" h="755" extrusionOk="0">
                <a:moveTo>
                  <a:pt x="20" y="655"/>
                </a:moveTo>
                <a:cubicBezTo>
                  <a:pt x="75" y="655"/>
                  <a:pt x="109" y="662"/>
                  <a:pt x="159" y="675"/>
                </a:cubicBezTo>
                <a:cubicBezTo>
                  <a:pt x="207" y="687"/>
                  <a:pt x="224" y="666"/>
                  <a:pt x="278" y="695"/>
                </a:cubicBezTo>
                <a:cubicBezTo>
                  <a:pt x="311" y="713"/>
                  <a:pt x="316" y="715"/>
                  <a:pt x="357" y="715"/>
                </a:cubicBezTo>
                <a:cubicBezTo>
                  <a:pt x="393" y="715"/>
                  <a:pt x="404" y="731"/>
                  <a:pt x="436" y="734"/>
                </a:cubicBezTo>
                <a:cubicBezTo>
                  <a:pt x="470" y="738"/>
                  <a:pt x="444" y="743"/>
                  <a:pt x="476" y="754"/>
                </a:cubicBezTo>
              </a:path>
              <a:path w="4069" h="755" extrusionOk="0">
                <a:moveTo>
                  <a:pt x="0" y="595"/>
                </a:moveTo>
                <a:cubicBezTo>
                  <a:pt x="0" y="558"/>
                  <a:pt x="-5" y="544"/>
                  <a:pt x="20" y="516"/>
                </a:cubicBezTo>
                <a:cubicBezTo>
                  <a:pt x="47" y="486"/>
                  <a:pt x="37" y="467"/>
                  <a:pt x="79" y="457"/>
                </a:cubicBezTo>
                <a:cubicBezTo>
                  <a:pt x="87" y="432"/>
                  <a:pt x="94" y="425"/>
                  <a:pt x="119" y="41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36738" y="3863975"/>
            <a:ext cx="34925" cy="22225"/>
          </a:xfrm>
          <a:custGeom>
            <a:avLst/>
            <a:gdLst>
              <a:gd name="T0" fmla="+- 0 5199 5100"/>
              <a:gd name="T1" fmla="*/ T0 w 100"/>
              <a:gd name="T2" fmla="+- 0 10735 10735"/>
              <a:gd name="T3" fmla="*/ 10735 h 61"/>
              <a:gd name="T4" fmla="+- 0 5199 5100"/>
              <a:gd name="T5" fmla="*/ T4 w 100"/>
              <a:gd name="T6" fmla="+- 0 10735 10735"/>
              <a:gd name="T7" fmla="*/ 10735 h 61"/>
              <a:gd name="T8" fmla="+- 0 5199 5100"/>
              <a:gd name="T9" fmla="*/ T8 w 100"/>
              <a:gd name="T10" fmla="+- 0 10735 10735"/>
              <a:gd name="T11" fmla="*/ 10735 h 61"/>
              <a:gd name="T12" fmla="+- 0 5199 5100"/>
              <a:gd name="T13" fmla="*/ T12 w 100"/>
              <a:gd name="T14" fmla="+- 0 10735 10735"/>
              <a:gd name="T15" fmla="*/ 10735 h 61"/>
              <a:gd name="T16" fmla="+- 0 5100 5100"/>
              <a:gd name="T17" fmla="*/ T16 w 100"/>
              <a:gd name="T18" fmla="+- 0 10795 10735"/>
              <a:gd name="T19" fmla="*/ 10795 h 61"/>
              <a:gd name="T20" fmla="+- 0 5100 5100"/>
              <a:gd name="T21" fmla="*/ T20 w 100"/>
              <a:gd name="T22" fmla="+- 0 10795 10735"/>
              <a:gd name="T23" fmla="*/ 10795 h 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100" h="61" extrusionOk="0">
                <a:moveTo>
                  <a:pt x="99" y="0"/>
                </a:moveTo>
                <a:lnTo>
                  <a:pt x="99" y="0"/>
                </a:lnTo>
              </a:path>
              <a:path w="100" h="61" extrusionOk="0">
                <a:moveTo>
                  <a:pt x="99" y="0"/>
                </a:moveTo>
                <a:lnTo>
                  <a:pt x="99" y="0"/>
                </a:lnTo>
              </a:path>
              <a:path w="100" h="61" extrusionOk="0">
                <a:moveTo>
                  <a:pt x="0" y="60"/>
                </a:moveTo>
                <a:lnTo>
                  <a:pt x="0" y="6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Blootstelling aan </a:t>
            </a:r>
            <a:r>
              <a:rPr lang="nl-NL" dirty="0" err="1" smtClean="0"/>
              <a:t>isofluraan</a:t>
            </a:r>
            <a:r>
              <a:rPr lang="nl-NL" dirty="0" smtClean="0"/>
              <a:t> in 6 </a:t>
            </a:r>
            <a:r>
              <a:rPr lang="nl-NL" dirty="0" err="1" smtClean="0"/>
              <a:t>DAP’s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nl-NL" dirty="0" smtClean="0"/>
              <a:t>Blootstelling gemeten in  de adem zone en aan anesthesieapparaat en </a:t>
            </a:r>
            <a:r>
              <a:rPr lang="nl-NL" dirty="0" err="1" smtClean="0"/>
              <a:t>toedienings</a:t>
            </a:r>
            <a:r>
              <a:rPr lang="nl-NL" dirty="0" smtClean="0"/>
              <a:t> systeem 	(lekken)</a:t>
            </a:r>
          </a:p>
          <a:p>
            <a:r>
              <a:rPr lang="nl-NL" dirty="0" smtClean="0"/>
              <a:t>Met een Badge en met een gasmonitor</a:t>
            </a:r>
          </a:p>
          <a:p>
            <a:r>
              <a:rPr lang="nl-NL" dirty="0" smtClean="0"/>
              <a:t>Tijdens 2 operaties per praktijk: OVE hond</a:t>
            </a:r>
          </a:p>
          <a:p>
            <a:r>
              <a:rPr lang="nl-NL" dirty="0" smtClean="0"/>
              <a:t>Tijdens inleiding / peroperatief / uitleiding</a:t>
            </a:r>
          </a:p>
          <a:p>
            <a:r>
              <a:rPr lang="nl-NL" dirty="0" smtClean="0"/>
              <a:t>Operatiekamer en verkoeverruimte</a:t>
            </a:r>
          </a:p>
          <a:p>
            <a:r>
              <a:rPr lang="nl-NL" dirty="0" smtClean="0"/>
              <a:t>Ook het ventilatievoud is gemeten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Blootstelling aan </a:t>
            </a:r>
            <a:r>
              <a:rPr lang="nl-NL" dirty="0" err="1" smtClean="0"/>
              <a:t>isofluraan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nl-NL" dirty="0" smtClean="0"/>
              <a:t>Uitkomsten:</a:t>
            </a:r>
          </a:p>
          <a:p>
            <a:r>
              <a:rPr lang="nl-NL" dirty="0" smtClean="0"/>
              <a:t>Badge en gasmonitor: 		</a:t>
            </a:r>
            <a:r>
              <a:rPr lang="nl-NL" dirty="0" err="1" smtClean="0"/>
              <a:t>blootstellingsniveau</a:t>
            </a:r>
            <a:r>
              <a:rPr lang="nl-NL" dirty="0" smtClean="0"/>
              <a:t> op enig moment 		</a:t>
            </a:r>
            <a:r>
              <a:rPr lang="nl-NL" b="1" dirty="0" smtClean="0">
                <a:solidFill>
                  <a:srgbClr val="008000"/>
                </a:solidFill>
              </a:rPr>
              <a:t>&lt; 4-10%</a:t>
            </a:r>
            <a:r>
              <a:rPr lang="nl-NL" dirty="0" smtClean="0">
                <a:solidFill>
                  <a:srgbClr val="008000"/>
                </a:solidFill>
              </a:rPr>
              <a:t> </a:t>
            </a:r>
            <a:r>
              <a:rPr lang="nl-NL" dirty="0" smtClean="0"/>
              <a:t>van de gehanteerde grenswaarde 	en over de tijd genomen 		(=</a:t>
            </a:r>
            <a:r>
              <a:rPr lang="nl-NL" dirty="0" err="1" smtClean="0"/>
              <a:t>tijdgewogen</a:t>
            </a:r>
            <a:r>
              <a:rPr lang="nl-NL" dirty="0" smtClean="0"/>
              <a:t> gemiddelde) </a:t>
            </a:r>
            <a:r>
              <a:rPr lang="nl-NL" b="1" dirty="0" smtClean="0">
                <a:solidFill>
                  <a:srgbClr val="008000"/>
                </a:solidFill>
              </a:rPr>
              <a:t>&lt; 1-3%</a:t>
            </a:r>
          </a:p>
          <a:p>
            <a:r>
              <a:rPr lang="nl-NL" dirty="0" smtClean="0"/>
              <a:t>Ventilatievoud varieerde van </a:t>
            </a:r>
            <a:r>
              <a:rPr lang="nl-NL" b="1" dirty="0" smtClean="0">
                <a:solidFill>
                  <a:srgbClr val="FF0000"/>
                </a:solidFill>
              </a:rPr>
              <a:t>0,5</a:t>
            </a:r>
            <a:r>
              <a:rPr lang="nl-NL" b="1" dirty="0" smtClean="0"/>
              <a:t>-</a:t>
            </a:r>
            <a:r>
              <a:rPr lang="nl-NL" b="1" dirty="0" smtClean="0">
                <a:solidFill>
                  <a:srgbClr val="008000"/>
                </a:solidFill>
              </a:rPr>
              <a:t>31X  </a:t>
            </a:r>
            <a:r>
              <a:rPr lang="nl-NL" dirty="0" smtClean="0"/>
              <a:t>Aangeraden wordt 10x voor operatiekamer en 				6x voor overige ruimten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Voorkom blootstelling aan </a:t>
            </a:r>
            <a:r>
              <a:rPr lang="nl-NL" dirty="0" err="1" smtClean="0"/>
              <a:t>isofluraan</a:t>
            </a:r>
            <a:r>
              <a:rPr lang="nl-NL" dirty="0" smtClean="0"/>
              <a:t>: extra letten 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Goede bronafzuiging (van anesthesieapparaat)</a:t>
            </a:r>
          </a:p>
          <a:p>
            <a:r>
              <a:rPr lang="nl-NL" dirty="0" smtClean="0"/>
              <a:t>Is </a:t>
            </a:r>
            <a:r>
              <a:rPr lang="nl-NL" dirty="0" err="1" smtClean="0"/>
              <a:t>capnograaf</a:t>
            </a:r>
            <a:r>
              <a:rPr lang="nl-NL" dirty="0" smtClean="0"/>
              <a:t> goed op afzuiging aangesloten?</a:t>
            </a:r>
          </a:p>
          <a:p>
            <a:r>
              <a:rPr lang="nl-NL" dirty="0" smtClean="0"/>
              <a:t>Is de tube goed </a:t>
            </a:r>
            <a:r>
              <a:rPr lang="nl-NL" dirty="0" err="1" smtClean="0"/>
              <a:t>gecufft</a:t>
            </a:r>
            <a:r>
              <a:rPr lang="nl-NL" dirty="0" smtClean="0"/>
              <a:t>?</a:t>
            </a:r>
          </a:p>
          <a:p>
            <a:r>
              <a:rPr lang="nl-NL" dirty="0" smtClean="0"/>
              <a:t>Worden er passende dubbelmaskers gebruikt?</a:t>
            </a:r>
          </a:p>
          <a:p>
            <a:r>
              <a:rPr lang="nl-NL" dirty="0" smtClean="0"/>
              <a:t>Gecontroleerd </a:t>
            </a:r>
            <a:r>
              <a:rPr lang="nl-NL" dirty="0" err="1" smtClean="0"/>
              <a:t>ontcuffen</a:t>
            </a:r>
            <a:endParaRPr lang="nl-NL" dirty="0" smtClean="0"/>
          </a:p>
          <a:p>
            <a:r>
              <a:rPr lang="nl-NL" dirty="0" smtClean="0"/>
              <a:t>Afnemen maskers</a:t>
            </a:r>
          </a:p>
          <a:p>
            <a:r>
              <a:rPr lang="nl-NL" dirty="0" err="1" smtClean="0"/>
              <a:t>Flushen</a:t>
            </a:r>
            <a:r>
              <a:rPr lang="nl-NL" dirty="0" smtClean="0"/>
              <a:t> met O2 gedurende minimaal 5 minuten</a:t>
            </a:r>
          </a:p>
          <a:p>
            <a:r>
              <a:rPr lang="nl-NL" dirty="0" smtClean="0"/>
              <a:t>Wisseling/gebruik van systeem onderdelen: 						ballon en </a:t>
            </a:r>
            <a:r>
              <a:rPr lang="nl-NL" dirty="0" err="1" smtClean="0"/>
              <a:t>canister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45" y="332656"/>
            <a:ext cx="8998855" cy="58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92696"/>
            <a:ext cx="38517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38957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1771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Blootstelling aan </a:t>
            </a:r>
            <a:r>
              <a:rPr lang="nl-NL" dirty="0" err="1" smtClean="0"/>
              <a:t>isofluraan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nl-NL" dirty="0" smtClean="0"/>
              <a:t>Pieken zijn waargenomen tijdens: </a:t>
            </a:r>
            <a:r>
              <a:rPr lang="nl-NL" dirty="0" err="1" smtClean="0"/>
              <a:t>extuberen</a:t>
            </a:r>
            <a:r>
              <a:rPr lang="nl-NL" dirty="0" smtClean="0"/>
              <a:t>, bij </a:t>
            </a:r>
            <a:r>
              <a:rPr lang="nl-NL" dirty="0" err="1" smtClean="0"/>
              <a:t>capnograaf</a:t>
            </a:r>
            <a:r>
              <a:rPr lang="nl-NL" dirty="0" smtClean="0"/>
              <a:t>, knijpen in de ballon, wisselen van de ballon, bij lekkage  rond ademventiel en aansluitingen.</a:t>
            </a:r>
          </a:p>
          <a:p>
            <a:r>
              <a:rPr lang="nl-NL" dirty="0" smtClean="0"/>
              <a:t>Situatie voorbeeld: gebitsbehandeling direct  na het </a:t>
            </a:r>
            <a:r>
              <a:rPr lang="nl-NL" dirty="0" err="1" smtClean="0"/>
              <a:t>extuberen</a:t>
            </a:r>
            <a:r>
              <a:rPr lang="nl-NL" dirty="0" smtClean="0"/>
              <a:t> (zonder 5 minuten O2 </a:t>
            </a:r>
            <a:r>
              <a:rPr lang="nl-NL" dirty="0" err="1" smtClean="0"/>
              <a:t>flushen</a:t>
            </a:r>
            <a:r>
              <a:rPr lang="nl-NL" dirty="0" smtClean="0"/>
              <a:t>) zonder </a:t>
            </a:r>
            <a:r>
              <a:rPr lang="nl-NL" dirty="0" err="1" smtClean="0"/>
              <a:t>gecuffte</a:t>
            </a:r>
            <a:r>
              <a:rPr lang="nl-NL" dirty="0" smtClean="0"/>
              <a:t> tube dus.</a:t>
            </a:r>
            <a:r>
              <a:rPr lang="nl-NL" dirty="0"/>
              <a:t> </a:t>
            </a:r>
            <a:r>
              <a:rPr lang="nl-NL" dirty="0" smtClean="0"/>
              <a:t>Piekconcentratie van 305mg/m3 gemeten (grenswaarde = 153 mg/m3) gelukkig maar korte duur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Aanbevelingen</a:t>
            </a:r>
            <a:r>
              <a:rPr lang="nl-NL" dirty="0" smtClean="0"/>
              <a:t> ter voorkoming van te grote blootstelling aan </a:t>
            </a:r>
            <a:r>
              <a:rPr lang="nl-NL" dirty="0" err="1" smtClean="0"/>
              <a:t>isofluraan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Gebruik mechanische ventilatie met ventilatievoud van 10x (operatie-) tot 6x 						(overige ruimten)</a:t>
            </a:r>
          </a:p>
          <a:p>
            <a:r>
              <a:rPr lang="nl-NL" dirty="0" smtClean="0"/>
              <a:t>Gebruik (</a:t>
            </a:r>
            <a:r>
              <a:rPr lang="nl-NL" dirty="0" err="1" smtClean="0"/>
              <a:t>gecuffte</a:t>
            </a:r>
            <a:r>
              <a:rPr lang="nl-NL" dirty="0" smtClean="0"/>
              <a:t>) tubes en desnoods bij kapinductie: dubbelwandige maskers</a:t>
            </a:r>
          </a:p>
          <a:p>
            <a:r>
              <a:rPr lang="nl-NL" dirty="0" smtClean="0"/>
              <a:t>Gebruik een getest en goed werkend anesthesietoestel met </a:t>
            </a:r>
            <a:r>
              <a:rPr lang="nl-NL" dirty="0" err="1" smtClean="0"/>
              <a:t>gasevacuatiesysteem</a:t>
            </a:r>
            <a:endParaRPr lang="nl-NL" dirty="0" smtClean="0"/>
          </a:p>
          <a:p>
            <a:r>
              <a:rPr lang="nl-NL" dirty="0" smtClean="0"/>
              <a:t>Voorkom vrijkomen gas door eigen handelingen (</a:t>
            </a:r>
            <a:r>
              <a:rPr lang="nl-NL" dirty="0" err="1" smtClean="0"/>
              <a:t>extuberen</a:t>
            </a:r>
            <a:r>
              <a:rPr lang="nl-NL" dirty="0" smtClean="0"/>
              <a:t>, </a:t>
            </a:r>
            <a:r>
              <a:rPr lang="nl-NL" dirty="0" err="1" smtClean="0"/>
              <a:t>ontcuffen</a:t>
            </a:r>
            <a:r>
              <a:rPr lang="nl-NL" dirty="0" smtClean="0"/>
              <a:t>, </a:t>
            </a:r>
            <a:r>
              <a:rPr lang="nl-NL" dirty="0" err="1" smtClean="0"/>
              <a:t>afsl</a:t>
            </a:r>
            <a:r>
              <a:rPr lang="nl-NL" dirty="0" smtClean="0"/>
              <a:t> </a:t>
            </a:r>
            <a:r>
              <a:rPr lang="nl-NL" dirty="0" err="1" smtClean="0"/>
              <a:t>capnograaf</a:t>
            </a:r>
            <a:r>
              <a:rPr lang="nl-NL" dirty="0" smtClean="0"/>
              <a:t>, ballon)</a:t>
            </a:r>
          </a:p>
          <a:p>
            <a:r>
              <a:rPr lang="nl-NL" dirty="0" smtClean="0"/>
              <a:t>Maak, gebruik protocol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nl-NL" b="1" dirty="0" smtClean="0"/>
              <a:t>ARBO</a:t>
            </a:r>
            <a:r>
              <a:rPr lang="nl-NL" dirty="0" smtClean="0"/>
              <a:t> en RI&amp;E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824536"/>
          </a:xfrm>
        </p:spPr>
        <p:txBody>
          <a:bodyPr>
            <a:normAutofit/>
          </a:bodyPr>
          <a:lstStyle/>
          <a:p>
            <a:r>
              <a:rPr lang="nl-NL" dirty="0" smtClean="0"/>
              <a:t>Zie de </a:t>
            </a:r>
            <a:r>
              <a:rPr lang="nl-NL" b="1" dirty="0" smtClean="0"/>
              <a:t>“module anesthesiologie” </a:t>
            </a:r>
            <a:r>
              <a:rPr lang="nl-NL" dirty="0" smtClean="0"/>
              <a:t>van de </a:t>
            </a:r>
            <a:r>
              <a:rPr lang="nl-NL" dirty="0" err="1" smtClean="0"/>
              <a:t>KNMvD</a:t>
            </a:r>
            <a:endParaRPr lang="nl-NL" dirty="0" smtClean="0"/>
          </a:p>
          <a:p>
            <a:r>
              <a:rPr lang="nl-NL" dirty="0" smtClean="0"/>
              <a:t>Daarin Checklist anesthesie werkzaamheden</a:t>
            </a:r>
          </a:p>
          <a:p>
            <a:r>
              <a:rPr lang="nl-NL" dirty="0" smtClean="0"/>
              <a:t>Daarin voorbeeld protocol anesthesiegassen</a:t>
            </a:r>
          </a:p>
          <a:p>
            <a:r>
              <a:rPr lang="nl-NL" dirty="0" smtClean="0"/>
              <a:t>Daarin werkinstructie gasanesthesieapparatuur</a:t>
            </a:r>
          </a:p>
          <a:p>
            <a:r>
              <a:rPr lang="nl-NL" dirty="0" smtClean="0">
                <a:hlinkClick r:id="rId2"/>
              </a:rPr>
              <a:t>www.rie.nl</a:t>
            </a:r>
            <a:r>
              <a:rPr lang="nl-NL" dirty="0" smtClean="0"/>
              <a:t> zoek op RI&amp;E instrumenten: 					D voor Dierenarts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1E89-8D8C-40C3-A824-ABBF2CEDE6C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De Groene Welle Hardenberg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1BDF0-5959-489F-912F-B694BB8C8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C48A96-5A89-4EC4-9077-08C086949391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D5BC75-B4A4-4A5F-8623-2AB5DAA3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301</Words>
  <Application>Microsoft Office PowerPoint</Application>
  <PresentationFormat>Diavoorstelling (4:3)</PresentationFormat>
  <Paragraphs>67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Onderzoek blootstelling aan isofluraan en ventilatie in Nederlandse DAP’s</vt:lpstr>
      <vt:lpstr>Blootstelling aan isofluraan in 6 DAP’s</vt:lpstr>
      <vt:lpstr>Blootstelling aan isofluraan</vt:lpstr>
      <vt:lpstr>Voorkom blootstelling aan isofluraan: extra letten op</vt:lpstr>
      <vt:lpstr>PowerPoint-presentatie</vt:lpstr>
      <vt:lpstr>PowerPoint-presentatie</vt:lpstr>
      <vt:lpstr>Blootstelling aan isofluraan</vt:lpstr>
      <vt:lpstr>Aanbevelingen ter voorkoming van te grote blootstelling aan isofluraan</vt:lpstr>
      <vt:lpstr>ARBO en RI&amp;E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Onderzoek blootstelling aan isofluraan en ventilatie in Nederlandse DAP’s</dc:title>
  <dc:creator>Hessel</dc:creator>
  <cp:lastModifiedBy>Administrator</cp:lastModifiedBy>
  <cp:revision>27</cp:revision>
  <dcterms:created xsi:type="dcterms:W3CDTF">2010-12-06T15:35:41Z</dcterms:created>
  <dcterms:modified xsi:type="dcterms:W3CDTF">2014-12-29T12:48:50Z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